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9"/>
  </p:notesMasterIdLst>
  <p:sldIdLst>
    <p:sldId id="264" r:id="rId5"/>
    <p:sldId id="272" r:id="rId6"/>
    <p:sldId id="274" r:id="rId7"/>
    <p:sldId id="268" r:id="rId8"/>
  </p:sldIdLst>
  <p:sldSz cx="12192000" cy="6858000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anose="020B0604020202020204" pitchFamily="34" charset="-128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anose="020B0604020202020204" pitchFamily="34" charset="-128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anose="020B0604020202020204" pitchFamily="34" charset="-128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anose="020B0604020202020204" pitchFamily="34" charset="-128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anose="020B0604020202020204" pitchFamily="34" charset="-128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anose="020B0604020202020204" pitchFamily="34" charset="-128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anose="020B0604020202020204" pitchFamily="34" charset="-128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anose="020B0604020202020204" pitchFamily="34" charset="-128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anose="020B0604020202020204" pitchFamily="34" charset="-12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0000"/>
    <a:srgbClr val="006600"/>
    <a:srgbClr val="FF9900"/>
    <a:srgbClr val="FF0000"/>
    <a:srgbClr val="00CC00"/>
    <a:srgbClr val="CC3300"/>
    <a:srgbClr val="339933"/>
    <a:srgbClr val="CCECFF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7270" autoAdjust="0"/>
  </p:normalViewPr>
  <p:slideViewPr>
    <p:cSldViewPr snapToGrid="0">
      <p:cViewPr varScale="1">
        <p:scale>
          <a:sx n="103" d="100"/>
          <a:sy n="103" d="100"/>
        </p:scale>
        <p:origin x="108" y="258"/>
      </p:cViewPr>
      <p:guideLst>
        <p:guide orient="horz" pos="2160"/>
        <p:guide pos="47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spPr>
            <a:solidFill>
              <a:srgbClr val="FFFF00"/>
            </a:solidFill>
          </c:spPr>
          <c:dPt>
            <c:idx val="0"/>
            <c:bubble3D val="0"/>
            <c:spPr>
              <a:solidFill>
                <a:srgbClr val="7E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10-4A8C-8240-B37289763F3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A810-4A8C-8240-B37289763F3B}"/>
              </c:ext>
            </c:extLst>
          </c:dPt>
          <c:dPt>
            <c:idx val="2"/>
            <c:bubble3D val="0"/>
            <c:spPr>
              <a:solidFill>
                <a:srgbClr val="FF9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810-4A8C-8240-B37289763F3B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810-4A8C-8240-B37289763F3B}"/>
              </c:ext>
            </c:extLst>
          </c:dPt>
          <c:dPt>
            <c:idx val="4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10-4A8C-8240-B37289763F3B}"/>
              </c:ext>
            </c:extLst>
          </c:dPt>
          <c:dPt>
            <c:idx val="5"/>
            <c:bubble3D val="0"/>
            <c:spPr>
              <a:solidFill>
                <a:srgbClr val="006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810-4A8C-8240-B37289763F3B}"/>
              </c:ext>
            </c:extLst>
          </c:dPt>
          <c:cat>
            <c:strRef>
              <c:f>Tabelle1!$A$2:$A$7</c:f>
              <c:strCache>
                <c:ptCount val="6"/>
                <c:pt idx="0">
                  <c:v>FEG Schweiz Allgemein</c:v>
                </c:pt>
                <c:pt idx="1">
                  <c:v>Medienrecht &amp; Geschäftsstelle</c:v>
                </c:pt>
                <c:pt idx="2">
                  <c:v>Öffentlichkeitsarbeit</c:v>
                </c:pt>
                <c:pt idx="3">
                  <c:v>Ausbildung von Pastoren</c:v>
                </c:pt>
                <c:pt idx="4">
                  <c:v>Weiterbildung Pastoren</c:v>
                </c:pt>
                <c:pt idx="5">
                  <c:v>Next Generation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20</c:v>
                </c:pt>
                <c:pt idx="1">
                  <c:v>20</c:v>
                </c:pt>
                <c:pt idx="2">
                  <c:v>26</c:v>
                </c:pt>
                <c:pt idx="3">
                  <c:v>9</c:v>
                </c:pt>
                <c:pt idx="4">
                  <c:v>10</c:v>
                </c:pt>
                <c:pt idx="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10-4A8C-8240-B37289763F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38" tIns="45920" rIns="91838" bIns="45920" numCol="1" anchor="t" anchorCtr="0" compatLnSpc="1">
            <a:prstTxWarp prst="textNoShape">
              <a:avLst/>
            </a:prstTxWarp>
          </a:bodyPr>
          <a:lstStyle>
            <a:lvl1pPr defTabSz="918972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4" y="0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38" tIns="45920" rIns="91838" bIns="45920" numCol="1" anchor="t" anchorCtr="0" compatLnSpc="1">
            <a:prstTxWarp prst="textNoShape">
              <a:avLst/>
            </a:prstTxWarp>
          </a:bodyPr>
          <a:lstStyle>
            <a:lvl1pPr algn="r" defTabSz="918972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4" y="4714653"/>
            <a:ext cx="5438748" cy="446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38" tIns="45920" rIns="91838" bIns="459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305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38" tIns="45920" rIns="91838" bIns="45920" numCol="1" anchor="b" anchorCtr="0" compatLnSpc="1">
            <a:prstTxWarp prst="textNoShape">
              <a:avLst/>
            </a:prstTxWarp>
          </a:bodyPr>
          <a:lstStyle>
            <a:lvl1pPr defTabSz="918972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4" y="9429305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38" tIns="45920" rIns="91838" bIns="45920" numCol="1" anchor="b" anchorCtr="0" compatLnSpc="1">
            <a:prstTxWarp prst="textNoShape">
              <a:avLst/>
            </a:prstTxWarp>
          </a:bodyPr>
          <a:lstStyle>
            <a:lvl1pPr algn="r" defTabSz="918972"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F883B3F2-CA67-4CE6-9B17-87F95FFA511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972"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16798" indent="-275692" defTabSz="918972"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02766" indent="-220553" defTabSz="918972"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543873" indent="-220553" defTabSz="918972"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1984980" indent="-220553" defTabSz="918972"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426086" indent="-220553" defTabSz="91897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867193" indent="-220553" defTabSz="91897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308299" indent="-220553" defTabSz="91897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749406" indent="-220553" defTabSz="91897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fld id="{8B1F9DF1-DC1B-463A-9F68-842AE924BE53}" type="slidenum">
              <a:rPr lang="de-DE" altLang="de-DE" sz="1200">
                <a:latin typeface="Times" panose="02020603050405020304" pitchFamily="18" charset="0"/>
              </a:rPr>
              <a:pPr/>
              <a:t>1</a:t>
            </a:fld>
            <a:endParaRPr lang="de-DE" altLang="de-DE" sz="1200">
              <a:latin typeface="Times" panose="02020603050405020304" pitchFamily="18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972"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16798" indent="-275692" defTabSz="918972"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02766" indent="-220553" defTabSz="918972"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543873" indent="-220553" defTabSz="918972"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1984980" indent="-220553" defTabSz="918972"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426086" indent="-220553" defTabSz="91897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867193" indent="-220553" defTabSz="91897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308299" indent="-220553" defTabSz="91897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749406" indent="-220553" defTabSz="91897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fld id="{ED899724-F2EA-4F06-97D1-6B26CF0842D5}" type="slidenum">
              <a:rPr lang="de-DE" altLang="de-DE" sz="1200">
                <a:latin typeface="Times" panose="02020603050405020304" pitchFamily="18" charset="0"/>
              </a:rPr>
              <a:pPr/>
              <a:t>2</a:t>
            </a:fld>
            <a:endParaRPr lang="de-DE" altLang="de-DE" sz="1200">
              <a:latin typeface="Times" panose="02020603050405020304" pitchFamily="18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972"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16798" indent="-275692" defTabSz="918972"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02766" indent="-220553" defTabSz="918972"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543873" indent="-220553" defTabSz="918972"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1984980" indent="-220553" defTabSz="918972"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426086" indent="-220553" defTabSz="91897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867193" indent="-220553" defTabSz="91897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308299" indent="-220553" defTabSz="91897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749406" indent="-220553" defTabSz="91897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fld id="{FD5D9AC2-2BB2-4C4B-AC5C-C91DFA47ABF6}" type="slidenum">
              <a:rPr lang="de-DE" altLang="de-DE" sz="1200">
                <a:latin typeface="Times" panose="02020603050405020304" pitchFamily="18" charset="0"/>
              </a:rPr>
              <a:pPr/>
              <a:t>3</a:t>
            </a:fld>
            <a:endParaRPr lang="de-DE" altLang="de-DE" sz="1200">
              <a:latin typeface="Times" panose="02020603050405020304" pitchFamily="18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039419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972"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16798" indent="-275692" defTabSz="918972"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02766" indent="-220553" defTabSz="918972"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543873" indent="-220553" defTabSz="918972"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1984980" indent="-220553" defTabSz="918972"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426086" indent="-220553" defTabSz="91897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867193" indent="-220553" defTabSz="91897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308299" indent="-220553" defTabSz="91897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749406" indent="-220553" defTabSz="91897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fld id="{B91866C8-4F70-4B2E-9C8E-02DA1284311F}" type="slidenum">
              <a:rPr lang="de-DE" altLang="de-DE" sz="1200">
                <a:latin typeface="Times" panose="02020603050405020304" pitchFamily="18" charset="0"/>
              </a:rPr>
              <a:pPr/>
              <a:t>4</a:t>
            </a:fld>
            <a:endParaRPr lang="de-DE" altLang="de-DE" sz="1200">
              <a:latin typeface="Times" panose="02020603050405020304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3492592"/>
      </p:ext>
    </p:extLst>
  </p:cSld>
  <p:clrMapOvr>
    <a:masterClrMapping/>
  </p:clrMapOvr>
  <p:transition spd="slow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66259196"/>
      </p:ext>
    </p:extLst>
  </p:cSld>
  <p:clrMapOvr>
    <a:masterClrMapping/>
  </p:clrMapOvr>
  <p:transition spd="slow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15352383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6082957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88734977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43900731"/>
      </p:ext>
    </p:extLst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76419593"/>
      </p:ext>
    </p:extLst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4546586"/>
      </p:ext>
    </p:extLst>
  </p:cSld>
  <p:clrMapOvr>
    <a:masterClrMapping/>
  </p:clrMapOvr>
  <p:transition spd="slow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145628"/>
      </p:ext>
    </p:extLst>
  </p:cSld>
  <p:clrMapOvr>
    <a:masterClrMapping/>
  </p:clrMapOvr>
  <p:transition spd="slow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72879589"/>
      </p:ext>
    </p:extLst>
  </p:cSld>
  <p:clrMapOvr>
    <a:masterClrMapping/>
  </p:clrMapOvr>
  <p:transition spd="slow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48966251"/>
      </p:ext>
    </p:extLst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>
              <a:defRPr/>
            </a:pPr>
            <a:endParaRPr lang="de-CH" altLang="de-DE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5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chart" Target="../charts/chart1.xml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2"/>
          <a:stretch>
            <a:fillRect/>
          </a:stretch>
        </p:blipFill>
        <p:spPr bwMode="auto">
          <a:xfrm>
            <a:off x="1312863" y="0"/>
            <a:ext cx="1968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2"/>
          <a:stretch>
            <a:fillRect/>
          </a:stretch>
        </p:blipFill>
        <p:spPr bwMode="auto">
          <a:xfrm>
            <a:off x="20637" y="0"/>
            <a:ext cx="1970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4638675" y="5032376"/>
            <a:ext cx="5715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r>
              <a:rPr lang="de-DE" altLang="de-DE" sz="2800" dirty="0"/>
              <a:t>Bettags-Sammlung 2021</a:t>
            </a:r>
          </a:p>
          <a:p>
            <a:r>
              <a:rPr lang="de-DE" altLang="de-DE" sz="2000" dirty="0"/>
              <a:t>Vorgesehene Verwendung der Spenden</a:t>
            </a:r>
          </a:p>
        </p:txBody>
      </p:sp>
      <p:pic>
        <p:nvPicPr>
          <p:cNvPr id="3077" name="Picture 16" descr="Bund FEG (transparent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146721"/>
            <a:ext cx="26860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300413"/>
            <a:ext cx="2903538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278077A-FE60-43CD-89BC-46983A63C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8214">
            <a:off x="10054737" y="4053383"/>
            <a:ext cx="1352034" cy="19172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0FBC49F-0FDE-4166-9DBB-7B733C74EE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81" t="17242" r="-1"/>
          <a:stretch/>
        </p:blipFill>
        <p:spPr>
          <a:xfrm>
            <a:off x="8211666" y="581570"/>
            <a:ext cx="1780595" cy="1729040"/>
          </a:xfrm>
          <a:prstGeom prst="rect">
            <a:avLst/>
          </a:prstGeom>
        </p:spPr>
      </p:pic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4469717" y="1698112"/>
            <a:ext cx="228634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r>
              <a:rPr lang="de-DE" altLang="de-DE" sz="1600" b="1" dirty="0">
                <a:solidFill>
                  <a:srgbClr val="006600"/>
                </a:solidFill>
              </a:rPr>
              <a:t>FEG Schweiz Allgemein 20%</a:t>
            </a:r>
          </a:p>
        </p:txBody>
      </p:sp>
      <p:pic>
        <p:nvPicPr>
          <p:cNvPr id="24606" name="Picture 30" descr="Ansicht von Ost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2757" y="1546448"/>
            <a:ext cx="1987024" cy="12452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8" name="Text Box 32"/>
          <p:cNvSpPr txBox="1">
            <a:spLocks noChangeArrowheads="1"/>
          </p:cNvSpPr>
          <p:nvPr/>
        </p:nvSpPr>
        <p:spPr bwMode="auto">
          <a:xfrm>
            <a:off x="7869155" y="2548576"/>
            <a:ext cx="2286262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r>
              <a:rPr lang="de-DE" altLang="de-DE" sz="1600" b="1" dirty="0">
                <a:solidFill>
                  <a:srgbClr val="7E0000"/>
                </a:solidFill>
              </a:rPr>
              <a:t>Medienrechte </a:t>
            </a:r>
            <a:br>
              <a:rPr lang="de-DE" altLang="de-DE" sz="1600" b="1" dirty="0">
                <a:solidFill>
                  <a:srgbClr val="7E0000"/>
                </a:solidFill>
              </a:rPr>
            </a:br>
            <a:r>
              <a:rPr lang="de-DE" altLang="de-DE" sz="1600" b="1" dirty="0">
                <a:solidFill>
                  <a:srgbClr val="7E0000"/>
                </a:solidFill>
              </a:rPr>
              <a:t>und Geschäftsstelle 20%</a:t>
            </a:r>
          </a:p>
        </p:txBody>
      </p:sp>
      <p:sp>
        <p:nvSpPr>
          <p:cNvPr id="24610" name="Text Box 34"/>
          <p:cNvSpPr txBox="1">
            <a:spLocks noChangeArrowheads="1"/>
          </p:cNvSpPr>
          <p:nvPr/>
        </p:nvSpPr>
        <p:spPr bwMode="auto">
          <a:xfrm>
            <a:off x="7705999" y="3917877"/>
            <a:ext cx="2286262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r"/>
            <a:r>
              <a:rPr lang="de-DE" altLang="de-DE" sz="1600" b="1" dirty="0">
                <a:solidFill>
                  <a:srgbClr val="FF0000"/>
                </a:solidFill>
              </a:rPr>
              <a:t>Öffentlichkeitsarbeit </a:t>
            </a:r>
          </a:p>
          <a:p>
            <a:pPr algn="r"/>
            <a:r>
              <a:rPr lang="de-DE" altLang="de-DE" sz="1600" b="1" dirty="0">
                <a:solidFill>
                  <a:srgbClr val="FF0000"/>
                </a:solidFill>
              </a:rPr>
              <a:t>FEG Schweiz</a:t>
            </a:r>
          </a:p>
          <a:p>
            <a:pPr algn="ctr"/>
            <a:r>
              <a:rPr lang="de-DE" altLang="de-DE" sz="1600" b="1" dirty="0">
                <a:solidFill>
                  <a:srgbClr val="FF0000"/>
                </a:solidFill>
              </a:rPr>
              <a:t>             25%</a:t>
            </a:r>
            <a:endParaRPr lang="de-DE" altLang="de-DE" sz="1800" b="1" dirty="0">
              <a:solidFill>
                <a:srgbClr val="FF0000"/>
              </a:solidFill>
            </a:endParaRPr>
          </a:p>
        </p:txBody>
      </p:sp>
      <p:sp>
        <p:nvSpPr>
          <p:cNvPr id="24621" name="Text Box 45"/>
          <p:cNvSpPr txBox="1">
            <a:spLocks noChangeArrowheads="1"/>
          </p:cNvSpPr>
          <p:nvPr/>
        </p:nvSpPr>
        <p:spPr bwMode="auto">
          <a:xfrm>
            <a:off x="2124076" y="2724061"/>
            <a:ext cx="19431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r"/>
            <a:r>
              <a:rPr lang="de-DE" altLang="de-DE" sz="1600" b="1" dirty="0">
                <a:solidFill>
                  <a:srgbClr val="002060"/>
                </a:solidFill>
              </a:rPr>
              <a:t>Weiterbildung der FEG-Pastoren</a:t>
            </a:r>
          </a:p>
          <a:p>
            <a:pPr algn="r"/>
            <a:r>
              <a:rPr lang="de-DE" altLang="de-DE" sz="1600" b="1" dirty="0">
                <a:solidFill>
                  <a:srgbClr val="002060"/>
                </a:solidFill>
              </a:rPr>
              <a:t>10%</a:t>
            </a:r>
            <a:endParaRPr lang="de-DE" altLang="de-DE" sz="1800" b="1" dirty="0">
              <a:solidFill>
                <a:srgbClr val="002060"/>
              </a:solidFill>
            </a:endParaRP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3241985" y="3756584"/>
            <a:ext cx="15525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r"/>
            <a:r>
              <a:rPr lang="de-DE" altLang="de-DE" sz="1600" b="1" dirty="0">
                <a:solidFill>
                  <a:srgbClr val="00CC00"/>
                </a:solidFill>
              </a:rPr>
              <a:t>Ausbildung von </a:t>
            </a:r>
            <a:r>
              <a:rPr lang="de-DE" altLang="de-DE" sz="1600" b="1">
                <a:solidFill>
                  <a:srgbClr val="00CC00"/>
                </a:solidFill>
              </a:rPr>
              <a:t>Pastoren 10%</a:t>
            </a:r>
            <a:endParaRPr lang="de-DE" altLang="de-DE" sz="1800" b="1" dirty="0">
              <a:solidFill>
                <a:srgbClr val="00CC00"/>
              </a:solidFill>
            </a:endParaRPr>
          </a:p>
        </p:txBody>
      </p:sp>
      <p:sp>
        <p:nvSpPr>
          <p:cNvPr id="5132" name="Rectangle 49"/>
          <p:cNvSpPr>
            <a:spLocks noChangeArrowheads="1"/>
          </p:cNvSpPr>
          <p:nvPr/>
        </p:nvSpPr>
        <p:spPr bwMode="auto">
          <a:xfrm>
            <a:off x="9626891" y="142876"/>
            <a:ext cx="2268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r"/>
            <a:r>
              <a:rPr lang="de-DE" altLang="de-DE" sz="1400" dirty="0">
                <a:latin typeface="Arial" panose="020B0604020202020204" pitchFamily="34" charset="0"/>
              </a:rPr>
              <a:t>Vorgesehene Verwendung der Spenden</a:t>
            </a:r>
            <a:endParaRPr lang="de-CH" altLang="de-DE" sz="1400" dirty="0">
              <a:latin typeface="Arial" panose="020B0604020202020204" pitchFamily="34" charset="0"/>
            </a:endParaRPr>
          </a:p>
        </p:txBody>
      </p:sp>
      <p:pic>
        <p:nvPicPr>
          <p:cNvPr id="5133" name="Picture 55" descr="Bund FEG (transparent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601" y="142876"/>
            <a:ext cx="24098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Rectangle 56"/>
          <p:cNvSpPr>
            <a:spLocks noChangeArrowheads="1"/>
          </p:cNvSpPr>
          <p:nvPr/>
        </p:nvSpPr>
        <p:spPr bwMode="auto">
          <a:xfrm>
            <a:off x="4408745" y="6363591"/>
            <a:ext cx="438700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/>
            <a:r>
              <a:rPr lang="de-DE" altLang="de-DE" b="1" dirty="0">
                <a:latin typeface="Arial" panose="020B0604020202020204" pitchFamily="34" charset="0"/>
              </a:rPr>
              <a:t>Bettags-Sammlung 2021</a:t>
            </a:r>
            <a:endParaRPr lang="de-CH" altLang="de-DE" dirty="0">
              <a:latin typeface="Arial" panose="020B0604020202020204" pitchFamily="34" charset="0"/>
            </a:endParaRPr>
          </a:p>
        </p:txBody>
      </p:sp>
      <p:pic>
        <p:nvPicPr>
          <p:cNvPr id="24634" name="Picture 58" descr="Bild S15 Leit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2"/>
          <a:stretch>
            <a:fillRect/>
          </a:stretch>
        </p:blipFill>
        <p:spPr bwMode="auto">
          <a:xfrm>
            <a:off x="1425040" y="1303726"/>
            <a:ext cx="2568524" cy="135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8853">
            <a:off x="1358151" y="4264073"/>
            <a:ext cx="2516317" cy="167590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9C8DFD7-1C3D-4BE1-AB3D-99CE7613CDA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021"/>
          <a:stretch/>
        </p:blipFill>
        <p:spPr>
          <a:xfrm>
            <a:off x="4518536" y="353547"/>
            <a:ext cx="2683699" cy="128059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C76F28C-6F89-40C0-9228-45BC81C5C9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4142" y="5013463"/>
            <a:ext cx="2242281" cy="1260141"/>
          </a:xfrm>
          <a:prstGeom prst="rect">
            <a:avLst/>
          </a:prstGeom>
        </p:spPr>
      </p:pic>
      <p:sp>
        <p:nvSpPr>
          <p:cNvPr id="19" name="Text Box 34">
            <a:extLst>
              <a:ext uri="{FF2B5EF4-FFF2-40B4-BE49-F238E27FC236}">
                <a16:creationId xmlns:a16="http://schemas.microsoft.com/office/drawing/2014/main" id="{32F0BFAD-1200-40D6-A9BD-852D8CE80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1730" y="4966425"/>
            <a:ext cx="1522412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r"/>
            <a:r>
              <a:rPr lang="de-DE" altLang="de-DE" sz="1600" b="1" dirty="0">
                <a:solidFill>
                  <a:srgbClr val="FFC000"/>
                </a:solidFill>
              </a:rPr>
              <a:t>Next Generation</a:t>
            </a:r>
          </a:p>
          <a:p>
            <a:pPr algn="r"/>
            <a:r>
              <a:rPr lang="de-DE" altLang="de-DE" sz="1600" b="1" dirty="0">
                <a:solidFill>
                  <a:srgbClr val="FFC000"/>
                </a:solidFill>
              </a:rPr>
              <a:t> 15%</a:t>
            </a:r>
            <a:endParaRPr lang="de-DE" altLang="de-DE" sz="1800" b="1" dirty="0">
              <a:solidFill>
                <a:srgbClr val="FFC000"/>
              </a:solidFill>
            </a:endParaRPr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EA625AC4-1F92-46E6-B879-A3865110FF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6625611"/>
              </p:ext>
            </p:extLst>
          </p:nvPr>
        </p:nvGraphicFramePr>
        <p:xfrm>
          <a:off x="4640471" y="2101304"/>
          <a:ext cx="3591375" cy="2803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</p:cSld>
  <p:clrMapOvr>
    <a:masterClrMapping/>
  </p:clrMapOvr>
  <p:transition spd="slow"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2"/>
          <a:stretch>
            <a:fillRect/>
          </a:stretch>
        </p:blipFill>
        <p:spPr bwMode="auto">
          <a:xfrm>
            <a:off x="1294606" y="0"/>
            <a:ext cx="1968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2"/>
          <a:stretch>
            <a:fillRect/>
          </a:stretch>
        </p:blipFill>
        <p:spPr bwMode="auto">
          <a:xfrm>
            <a:off x="20637" y="0"/>
            <a:ext cx="1970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10"/>
          <p:cNvSpPr>
            <a:spLocks noChangeArrowheads="1"/>
          </p:cNvSpPr>
          <p:nvPr/>
        </p:nvSpPr>
        <p:spPr bwMode="auto">
          <a:xfrm>
            <a:off x="4535488" y="488950"/>
            <a:ext cx="5715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r>
              <a:rPr lang="de-DE" altLang="de-DE" sz="2800" dirty="0"/>
              <a:t>Bettags-Sammlung 2021</a:t>
            </a:r>
          </a:p>
        </p:txBody>
      </p:sp>
      <p:pic>
        <p:nvPicPr>
          <p:cNvPr id="9221" name="Picture 16" descr="Bund FEG (transparent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820" y="138906"/>
            <a:ext cx="26860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300413"/>
            <a:ext cx="2903538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hteck 1"/>
          <p:cNvSpPr>
            <a:spLocks noChangeArrowheads="1"/>
          </p:cNvSpPr>
          <p:nvPr/>
        </p:nvSpPr>
        <p:spPr bwMode="auto">
          <a:xfrm>
            <a:off x="4535487" y="1658939"/>
            <a:ext cx="7333545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r>
              <a:rPr lang="de-CH" altLang="de-DE" sz="2800" dirty="0"/>
              <a:t>Postkonto: 30-6865-6 </a:t>
            </a:r>
          </a:p>
          <a:p>
            <a:r>
              <a:rPr lang="de-CH" altLang="de-DE" sz="2800" dirty="0"/>
              <a:t>IBAN: CH55 0900 0000 3000 6865 6</a:t>
            </a:r>
          </a:p>
          <a:p>
            <a:endParaRPr lang="de-CH" altLang="de-DE" sz="3200" dirty="0"/>
          </a:p>
          <a:p>
            <a:r>
              <a:rPr lang="de-CH" altLang="de-DE" sz="2800" dirty="0"/>
              <a:t>Freie Evangelische Gemeinden in der Schweiz, Bettags-Sammlung</a:t>
            </a:r>
          </a:p>
          <a:p>
            <a:r>
              <a:rPr lang="de-CH" altLang="de-DE" sz="2800" dirty="0"/>
              <a:t>8330 Pfäffikon ZH</a:t>
            </a:r>
            <a:endParaRPr lang="de-CH" altLang="de-DE" sz="3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6500CEC-1C33-4579-8411-6FB02A2E6FC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06" y="4574785"/>
            <a:ext cx="4999889" cy="228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87778"/>
      </p:ext>
    </p:extLst>
  </p:cSld>
  <p:clrMapOvr>
    <a:masterClrMapping/>
  </p:clrMapOvr>
  <p:transition spd="slow"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2"/>
          <a:stretch>
            <a:fillRect/>
          </a:stretch>
        </p:blipFill>
        <p:spPr bwMode="auto">
          <a:xfrm>
            <a:off x="20638" y="0"/>
            <a:ext cx="1970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2"/>
          <a:stretch>
            <a:fillRect/>
          </a:stretch>
        </p:blipFill>
        <p:spPr bwMode="auto">
          <a:xfrm>
            <a:off x="1346200" y="0"/>
            <a:ext cx="1968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638675" y="5391151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r>
              <a:rPr lang="de-DE" altLang="de-DE" sz="2800"/>
              <a:t>Herzlichen Dank für Ihre Spende.</a:t>
            </a:r>
            <a:endParaRPr lang="de-DE" altLang="de-DE" sz="2000"/>
          </a:p>
        </p:txBody>
      </p:sp>
      <p:pic>
        <p:nvPicPr>
          <p:cNvPr id="7173" name="Picture 8" descr="Blumenf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3349626"/>
            <a:ext cx="2900363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Bund FEG (transparent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544" y="171888"/>
            <a:ext cx="2687638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12"/>
          <p:cNvSpPr>
            <a:spLocks noChangeArrowheads="1"/>
          </p:cNvSpPr>
          <p:nvPr/>
        </p:nvSpPr>
        <p:spPr bwMode="auto">
          <a:xfrm>
            <a:off x="4681539" y="407988"/>
            <a:ext cx="41440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r>
              <a:rPr lang="de-DE" altLang="de-DE" sz="2800" dirty="0"/>
              <a:t>Bettags-Sammlung 2021</a:t>
            </a:r>
            <a:endParaRPr lang="de-CH" altLang="de-DE" sz="2800" dirty="0"/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6C699F719660F42B91E7703CC61E46B" ma:contentTypeVersion="13" ma:contentTypeDescription="Ein neues Dokument erstellen." ma:contentTypeScope="" ma:versionID="1d3575c58b6a1cd51ada7b45f7f0d5aa">
  <xsd:schema xmlns:xsd="http://www.w3.org/2001/XMLSchema" xmlns:xs="http://www.w3.org/2001/XMLSchema" xmlns:p="http://schemas.microsoft.com/office/2006/metadata/properties" xmlns:ns2="87c4c564-0661-4473-bfd6-e8b1d602593d" xmlns:ns3="91d6c7f2-9490-4cd0-8249-0d181bbd30c9" targetNamespace="http://schemas.microsoft.com/office/2006/metadata/properties" ma:root="true" ma:fieldsID="f6b572f217b420c9066971834b20b8f9" ns2:_="" ns3:_="">
    <xsd:import namespace="87c4c564-0661-4473-bfd6-e8b1d602593d"/>
    <xsd:import namespace="91d6c7f2-9490-4cd0-8249-0d181bbd30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c4c564-0661-4473-bfd6-e8b1d60259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d6c7f2-9490-4cd0-8249-0d181bbd30c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D445F7-902F-42BA-BE6C-198E60D83E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c4c564-0661-4473-bfd6-e8b1d602593d"/>
    <ds:schemaRef ds:uri="91d6c7f2-9490-4cd0-8249-0d181bbd30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B816AD-9AD2-4BBC-B9CB-7B1AEA1B8CCC}">
  <ds:schemaRefs>
    <ds:schemaRef ds:uri="91d6c7f2-9490-4cd0-8249-0d181bbd30c9"/>
    <ds:schemaRef ds:uri="http://purl.org/dc/elements/1.1/"/>
    <ds:schemaRef ds:uri="http://schemas.microsoft.com/office/2006/documentManagement/types"/>
    <ds:schemaRef ds:uri="http://www.w3.org/XML/1998/namespace"/>
    <ds:schemaRef ds:uri="87c4c564-0661-4473-bfd6-e8b1d602593d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77786AF-7BA3-489D-B9DE-182F5CE843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</Words>
  <Application>Microsoft Office PowerPoint</Application>
  <PresentationFormat>Breitbild</PresentationFormat>
  <Paragraphs>26</Paragraphs>
  <Slides>4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 Unicode MS</vt:lpstr>
      <vt:lpstr>Arial</vt:lpstr>
      <vt:lpstr>Times</vt:lpstr>
      <vt:lpstr>Leere 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fortissimo : think visual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Mirjam Tobler</dc:creator>
  <cp:lastModifiedBy>Mark Bertschi</cp:lastModifiedBy>
  <cp:revision>152</cp:revision>
  <cp:lastPrinted>2017-07-05T12:37:17Z</cp:lastPrinted>
  <dcterms:created xsi:type="dcterms:W3CDTF">2005-04-12T08:25:48Z</dcterms:created>
  <dcterms:modified xsi:type="dcterms:W3CDTF">2021-08-19T16:13:50Z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1204800</vt:r8>
  </property>
  <property fmtid="{D5CDD505-2E9C-101B-9397-08002B2CF9AE}" pid="3" name="ContentTypeId">
    <vt:lpwstr>0x010100E6C699F719660F42B91E7703CC61E46B</vt:lpwstr>
  </property>
</Properties>
</file>